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334" r:id="rId3"/>
    <p:sldId id="340" r:id="rId4"/>
    <p:sldId id="339" r:id="rId5"/>
    <p:sldId id="341" r:id="rId6"/>
    <p:sldId id="343" r:id="rId7"/>
    <p:sldId id="330" r:id="rId8"/>
    <p:sldId id="335" r:id="rId9"/>
    <p:sldId id="345" r:id="rId10"/>
    <p:sldId id="336" r:id="rId11"/>
    <p:sldId id="337" r:id="rId12"/>
    <p:sldId id="338" r:id="rId13"/>
    <p:sldId id="347" r:id="rId14"/>
    <p:sldId id="346" r:id="rId1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78" autoAdjust="0"/>
    <p:restoredTop sz="92277" autoAdjust="0"/>
  </p:normalViewPr>
  <p:slideViewPr>
    <p:cSldViewPr snapToGrid="0" snapToObjects="1">
      <p:cViewPr varScale="1">
        <p:scale>
          <a:sx n="63" d="100"/>
          <a:sy n="63" d="100"/>
        </p:scale>
        <p:origin x="6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F5F10-1384-40DC-84BE-71CE57F3099B}" type="datetimeFigureOut">
              <a:rPr lang="zh-TW" altLang="en-US" smtClean="0"/>
              <a:t>2025/12/30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3E69-1959-44DB-8D87-0F04E8B3F7D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在開發過程中，漏洞的產生通常來自於三種心態：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已知風險**：「我知道有漏洞，但上線快來不及了」（先建票，之後修 🎫）。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記憶模糊**：「好像有碰過但我忘了」（像寶可夢 </a:t>
            </a:r>
            <a:r>
              <a:rPr lang="en-US" altLang="zh-TW" dirty="0"/>
              <a:t>PIPLUP </a:t>
            </a:r>
            <a:r>
              <a:rPr lang="zh-TW" altLang="en-US" dirty="0"/>
              <a:t>一樣遺忘了細節 🐧）。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**</a:t>
            </a:r>
            <a:r>
              <a:rPr lang="zh-TW" altLang="en-US" dirty="0"/>
              <a:t>未知盲點**：「**我不知道這樣寫有問題**」。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這第三種心態是本次演講的核心</a:t>
            </a:r>
            <a:r>
              <a:rPr lang="en-US" altLang="zh-TW" dirty="0"/>
              <a:t>——**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。駭客之所以能攻破你的系統，往往不是因為你邏輯寫錯，而是因為他們懂那些你沒讀到的「文件註腳」。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61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解釋一下，這些程式碼在寫什麼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1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9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8F92-371C-4A89-A8ED-97C37E126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1F91419-802C-8A26-726C-7A7594A047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C72DF31-4A84-23C2-EFE5-8C7BB401D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• **</a:t>
            </a:r>
            <a:r>
              <a:rPr lang="zh-TW" altLang="en-US" dirty="0"/>
              <a:t>情境**：你做了一個忘記密碼功能，流程是「輸入 </a:t>
            </a:r>
            <a:r>
              <a:rPr lang="en-US" altLang="zh-TW" dirty="0"/>
              <a:t>Email -&gt; </a:t>
            </a:r>
            <a:r>
              <a:rPr lang="zh-TW" altLang="en-US" dirty="0"/>
              <a:t>撈 </a:t>
            </a:r>
            <a:r>
              <a:rPr lang="en-US" altLang="zh-TW" dirty="0"/>
              <a:t>User -&gt; </a:t>
            </a:r>
            <a:r>
              <a:rPr lang="zh-TW" altLang="en-US" dirty="0"/>
              <a:t>寄信給輸入的 </a:t>
            </a:r>
            <a:r>
              <a:rPr lang="en-US" altLang="zh-TW" dirty="0"/>
              <a:t>Email</a:t>
            </a:r>
            <a:r>
              <a:rPr lang="zh-TW" altLang="en-US" dirty="0"/>
              <a:t>」。</a:t>
            </a:r>
            <a:endParaRPr lang="en-US" altLang="zh-TW" dirty="0"/>
          </a:p>
          <a:p>
            <a:r>
              <a:rPr lang="en-US" altLang="zh-TW" dirty="0"/>
              <a:t>• **</a:t>
            </a:r>
            <a:r>
              <a:rPr lang="zh-TW" altLang="en-US" dirty="0"/>
              <a:t>冷知識 </a:t>
            </a:r>
            <a:r>
              <a:rPr lang="en-US" altLang="zh-TW" dirty="0"/>
              <a:t>(Trivia)**</a:t>
            </a:r>
            <a:r>
              <a:rPr lang="zh-TW" altLang="en-US" dirty="0"/>
              <a:t>：在 </a:t>
            </a:r>
            <a:r>
              <a:rPr lang="en-US" altLang="zh-TW" dirty="0"/>
              <a:t>MySQL `utf8mb4_unicode_ci` </a:t>
            </a:r>
            <a:r>
              <a:rPr lang="zh-TW" altLang="en-US" dirty="0"/>
              <a:t>定序中，</a:t>
            </a:r>
            <a:r>
              <a:rPr lang="en-US" altLang="zh-TW" dirty="0"/>
              <a:t>`'gmail.com'` </a:t>
            </a:r>
            <a:r>
              <a:rPr lang="zh-TW" altLang="en-US" dirty="0"/>
              <a:t>與 </a:t>
            </a:r>
            <a:r>
              <a:rPr lang="en-US" altLang="zh-TW" dirty="0"/>
              <a:t>`'gmaÎL.com'` </a:t>
            </a:r>
            <a:r>
              <a:rPr lang="zh-TW" altLang="en-US" dirty="0"/>
              <a:t>是**相等**的（因為 </a:t>
            </a:r>
            <a:r>
              <a:rPr lang="en-US" altLang="zh-TW" dirty="0"/>
              <a:t>Weight String </a:t>
            </a:r>
            <a:r>
              <a:rPr lang="zh-TW" altLang="en-US" dirty="0"/>
              <a:t>相同）。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BD0E74-5574-7770-2993-BA1688414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7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 **修補**：將敏感欄位改為 </a:t>
            </a:r>
            <a:r>
              <a:rPr lang="en-US" altLang="zh-TW" dirty="0"/>
              <a:t>`utf8mb4_bin` (Binary Collation)</a:t>
            </a:r>
            <a:r>
              <a:rPr lang="zh-TW" altLang="en-US" dirty="0"/>
              <a:t>，或在程式碼端進行二次驗證。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utf8mb4_bin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用於敏感資料的好處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避免錯誤比對問題：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某些敏感資料（如密碼、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、序號）需要完全一致的比對。「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」可確保資料比對時，大小寫與所有細節都需完全匹配，否則視為不同。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支援所有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Unicode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字元：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能處理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Emoji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、亞洲文字和特殊符號，不會因字符不支援發生錯誤。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提高精準度與安全性：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防止因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（例如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ci, ai: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不分大小寫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不分重音）導致本應不同的資料被錯誤判定為一致。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小結</a:t>
            </a: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將敏感資料的資料欄位設為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utf8mb4_bin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可以強制比對時按照每個字元的二進位值完全一致，減少因排序規則模糊導致的誤判或錯誤比對風險，是更安全、精確的做法。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56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A3E69-1959-44DB-8D87-0F04E8B3F7D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A444-C821-B5B2-E6B3-AAC3924D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475AEBA-F486-F270-053D-C72E192A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FE40CFD-7650-CF04-B854-C31C3FFC6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07435-0CB6-D80F-F8E8-8969E4BD9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33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C117-9DCC-9C27-AD82-403149D9C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DE9721-B3D2-0D6C-D3D1-E158D2ADC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A37E97-595F-BC57-8C35-E342D283D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帶一下 </a:t>
            </a:r>
            <a:r>
              <a:rPr lang="en-US" altLang="zh-TW" dirty="0" err="1"/>
              <a:t>xss</a:t>
            </a:r>
            <a:r>
              <a:rPr lang="zh-TW" altLang="en-US" dirty="0"/>
              <a:t> 攻擊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39089-1B26-9AE0-18B8-9D9D5E56C3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A3E69-1959-44DB-8D87-0F04E8B3F7D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3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325579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64561" y="-9394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875020" y="5439669"/>
            <a:ext cx="835811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5020" y="7096703"/>
            <a:ext cx="835811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291134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93806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邊形 24">
            <a:extLst>
              <a:ext uri="{FF2B5EF4-FFF2-40B4-BE49-F238E27FC236}">
                <a16:creationId xmlns:a16="http://schemas.microsoft.com/office/drawing/2014/main" id="{0B7B50C2-18C2-47EB-9936-A8021FBF2E9D}"/>
              </a:ext>
            </a:extLst>
          </p:cNvPr>
          <p:cNvSpPr/>
          <p:nvPr userDrawn="1"/>
        </p:nvSpPr>
        <p:spPr>
          <a:xfrm rot="5400000" flipH="1">
            <a:off x="5430907" y="-825116"/>
            <a:ext cx="3701275" cy="14697712"/>
          </a:xfrm>
          <a:custGeom>
            <a:avLst/>
            <a:gdLst>
              <a:gd name="connsiteX0" fmla="*/ 0 w 4127500"/>
              <a:gd name="connsiteY0" fmla="*/ 5143500 h 5143500"/>
              <a:gd name="connsiteX1" fmla="*/ 1031875 w 4127500"/>
              <a:gd name="connsiteY1" fmla="*/ 0 h 5143500"/>
              <a:gd name="connsiteX2" fmla="*/ 4127500 w 4127500"/>
              <a:gd name="connsiteY2" fmla="*/ 0 h 5143500"/>
              <a:gd name="connsiteX3" fmla="*/ 3095625 w 4127500"/>
              <a:gd name="connsiteY3" fmla="*/ 5143500 h 5143500"/>
              <a:gd name="connsiteX4" fmla="*/ 0 w 4127500"/>
              <a:gd name="connsiteY4" fmla="*/ 5143500 h 5143500"/>
              <a:gd name="connsiteX0" fmla="*/ 22225 w 4149725"/>
              <a:gd name="connsiteY0" fmla="*/ 5143500 h 5143500"/>
              <a:gd name="connsiteX1" fmla="*/ 0 w 4149725"/>
              <a:gd name="connsiteY1" fmla="*/ 0 h 5143500"/>
              <a:gd name="connsiteX2" fmla="*/ 4149725 w 4149725"/>
              <a:gd name="connsiteY2" fmla="*/ 0 h 5143500"/>
              <a:gd name="connsiteX3" fmla="*/ 3117850 w 4149725"/>
              <a:gd name="connsiteY3" fmla="*/ 5143500 h 5143500"/>
              <a:gd name="connsiteX4" fmla="*/ 22225 w 41497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1178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2965450 w 5254625"/>
              <a:gd name="connsiteY3" fmla="*/ 5143500 h 5143500"/>
              <a:gd name="connsiteX4" fmla="*/ 22225 w 5254625"/>
              <a:gd name="connsiteY4" fmla="*/ 5143500 h 5143500"/>
              <a:gd name="connsiteX0" fmla="*/ 22225 w 5254625"/>
              <a:gd name="connsiteY0" fmla="*/ 5143500 h 5143500"/>
              <a:gd name="connsiteX1" fmla="*/ 0 w 5254625"/>
              <a:gd name="connsiteY1" fmla="*/ 0 h 5143500"/>
              <a:gd name="connsiteX2" fmla="*/ 5254625 w 5254625"/>
              <a:gd name="connsiteY2" fmla="*/ 12700 h 5143500"/>
              <a:gd name="connsiteX3" fmla="*/ 3028950 w 5254625"/>
              <a:gd name="connsiteY3" fmla="*/ 5143500 h 5143500"/>
              <a:gd name="connsiteX4" fmla="*/ 22225 w 5254625"/>
              <a:gd name="connsiteY4" fmla="*/ 5143500 h 5143500"/>
              <a:gd name="connsiteX0" fmla="*/ 60 w 5232460"/>
              <a:gd name="connsiteY0" fmla="*/ 5130800 h 5130800"/>
              <a:gd name="connsiteX1" fmla="*/ 676335 w 5232460"/>
              <a:gd name="connsiteY1" fmla="*/ 0 h 5130800"/>
              <a:gd name="connsiteX2" fmla="*/ 5232460 w 5232460"/>
              <a:gd name="connsiteY2" fmla="*/ 0 h 5130800"/>
              <a:gd name="connsiteX3" fmla="*/ 3006785 w 5232460"/>
              <a:gd name="connsiteY3" fmla="*/ 5130800 h 5130800"/>
              <a:gd name="connsiteX4" fmla="*/ 60 w 5232460"/>
              <a:gd name="connsiteY4" fmla="*/ 5130800 h 5130800"/>
              <a:gd name="connsiteX0" fmla="*/ 365125 w 4556125"/>
              <a:gd name="connsiteY0" fmla="*/ 5156200 h 5156200"/>
              <a:gd name="connsiteX1" fmla="*/ 0 w 4556125"/>
              <a:gd name="connsiteY1" fmla="*/ 0 h 5156200"/>
              <a:gd name="connsiteX2" fmla="*/ 4556125 w 4556125"/>
              <a:gd name="connsiteY2" fmla="*/ 0 h 5156200"/>
              <a:gd name="connsiteX3" fmla="*/ 2330450 w 4556125"/>
              <a:gd name="connsiteY3" fmla="*/ 5130800 h 5156200"/>
              <a:gd name="connsiteX4" fmla="*/ 365125 w 4556125"/>
              <a:gd name="connsiteY4" fmla="*/ 5156200 h 5156200"/>
              <a:gd name="connsiteX0" fmla="*/ 1828 w 4561128"/>
              <a:gd name="connsiteY0" fmla="*/ 5168900 h 5168900"/>
              <a:gd name="connsiteX1" fmla="*/ 5003 w 4561128"/>
              <a:gd name="connsiteY1" fmla="*/ 0 h 5168900"/>
              <a:gd name="connsiteX2" fmla="*/ 4561128 w 4561128"/>
              <a:gd name="connsiteY2" fmla="*/ 0 h 5168900"/>
              <a:gd name="connsiteX3" fmla="*/ 2335453 w 4561128"/>
              <a:gd name="connsiteY3" fmla="*/ 5130800 h 5168900"/>
              <a:gd name="connsiteX4" fmla="*/ 1828 w 4561128"/>
              <a:gd name="connsiteY4" fmla="*/ 5168900 h 5168900"/>
              <a:gd name="connsiteX0" fmla="*/ 60325 w 4619625"/>
              <a:gd name="connsiteY0" fmla="*/ 5181600 h 5181600"/>
              <a:gd name="connsiteX1" fmla="*/ 0 w 4619625"/>
              <a:gd name="connsiteY1" fmla="*/ 0 h 5181600"/>
              <a:gd name="connsiteX2" fmla="*/ 4619625 w 4619625"/>
              <a:gd name="connsiteY2" fmla="*/ 12700 h 5181600"/>
              <a:gd name="connsiteX3" fmla="*/ 2393950 w 4619625"/>
              <a:gd name="connsiteY3" fmla="*/ 5143500 h 5181600"/>
              <a:gd name="connsiteX4" fmla="*/ 60325 w 4619625"/>
              <a:gd name="connsiteY4" fmla="*/ 5181600 h 5181600"/>
              <a:gd name="connsiteX0" fmla="*/ 60325 w 4626713"/>
              <a:gd name="connsiteY0" fmla="*/ 5183077 h 5183077"/>
              <a:gd name="connsiteX1" fmla="*/ 0 w 4626713"/>
              <a:gd name="connsiteY1" fmla="*/ 1477 h 5183077"/>
              <a:gd name="connsiteX2" fmla="*/ 4626713 w 4626713"/>
              <a:gd name="connsiteY2" fmla="*/ 0 h 5183077"/>
              <a:gd name="connsiteX3" fmla="*/ 2393950 w 4626713"/>
              <a:gd name="connsiteY3" fmla="*/ 5144977 h 5183077"/>
              <a:gd name="connsiteX4" fmla="*/ 60325 w 4626713"/>
              <a:gd name="connsiteY4" fmla="*/ 5183077 h 5183077"/>
              <a:gd name="connsiteX0" fmla="*/ 325 w 4566713"/>
              <a:gd name="connsiteY0" fmla="*/ 5196840 h 5196840"/>
              <a:gd name="connsiteX1" fmla="*/ 107640 w 4566713"/>
              <a:gd name="connsiteY1" fmla="*/ 0 h 5196840"/>
              <a:gd name="connsiteX2" fmla="*/ 4566713 w 4566713"/>
              <a:gd name="connsiteY2" fmla="*/ 13763 h 5196840"/>
              <a:gd name="connsiteX3" fmla="*/ 2333950 w 4566713"/>
              <a:gd name="connsiteY3" fmla="*/ 5158740 h 5196840"/>
              <a:gd name="connsiteX4" fmla="*/ 325 w 4566713"/>
              <a:gd name="connsiteY4" fmla="*/ 5196840 h 5196840"/>
              <a:gd name="connsiteX0" fmla="*/ 16700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16700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226310 w 4459073"/>
              <a:gd name="connsiteY3" fmla="*/ 5158740 h 5181600"/>
              <a:gd name="connsiteX4" fmla="*/ 22225 w 4459073"/>
              <a:gd name="connsiteY4" fmla="*/ 5181600 h 5181600"/>
              <a:gd name="connsiteX0" fmla="*/ 22225 w 4459073"/>
              <a:gd name="connsiteY0" fmla="*/ 5181600 h 5181600"/>
              <a:gd name="connsiteX1" fmla="*/ 0 w 4459073"/>
              <a:gd name="connsiteY1" fmla="*/ 0 h 5181600"/>
              <a:gd name="connsiteX2" fmla="*/ 4459073 w 4459073"/>
              <a:gd name="connsiteY2" fmla="*/ 13763 h 5181600"/>
              <a:gd name="connsiteX3" fmla="*/ 2010894 w 4459073"/>
              <a:gd name="connsiteY3" fmla="*/ 5105539 h 5181600"/>
              <a:gd name="connsiteX4" fmla="*/ 22225 w 4459073"/>
              <a:gd name="connsiteY4" fmla="*/ 5181600 h 5181600"/>
              <a:gd name="connsiteX0" fmla="*/ 49 w 5277014"/>
              <a:gd name="connsiteY0" fmla="*/ 4819839 h 5105681"/>
              <a:gd name="connsiteX1" fmla="*/ 817941 w 5277014"/>
              <a:gd name="connsiteY1" fmla="*/ 0 h 5105681"/>
              <a:gd name="connsiteX2" fmla="*/ 5277014 w 5277014"/>
              <a:gd name="connsiteY2" fmla="*/ 13763 h 5105681"/>
              <a:gd name="connsiteX3" fmla="*/ 2828835 w 5277014"/>
              <a:gd name="connsiteY3" fmla="*/ 5105539 h 5105681"/>
              <a:gd name="connsiteX4" fmla="*/ 49 w 5277014"/>
              <a:gd name="connsiteY4" fmla="*/ 4819839 h 510568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4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12441 h 5112441"/>
              <a:gd name="connsiteX1" fmla="*/ 0 w 4459073"/>
              <a:gd name="connsiteY1" fmla="*/ 0 h 5112441"/>
              <a:gd name="connsiteX2" fmla="*/ 4459073 w 4459073"/>
              <a:gd name="connsiteY2" fmla="*/ 13763 h 5112441"/>
              <a:gd name="connsiteX3" fmla="*/ 2010895 w 4459073"/>
              <a:gd name="connsiteY3" fmla="*/ 5105539 h 5112441"/>
              <a:gd name="connsiteX4" fmla="*/ 43765 w 4459073"/>
              <a:gd name="connsiteY4" fmla="*/ 5112441 h 5112441"/>
              <a:gd name="connsiteX0" fmla="*/ 43765 w 4459073"/>
              <a:gd name="connsiteY0" fmla="*/ 5125278 h 5125278"/>
              <a:gd name="connsiteX1" fmla="*/ 0 w 4459073"/>
              <a:gd name="connsiteY1" fmla="*/ 12837 h 5125278"/>
              <a:gd name="connsiteX2" fmla="*/ 4459073 w 4459073"/>
              <a:gd name="connsiteY2" fmla="*/ 0 h 5125278"/>
              <a:gd name="connsiteX3" fmla="*/ 2010895 w 4459073"/>
              <a:gd name="connsiteY3" fmla="*/ 5118376 h 5125278"/>
              <a:gd name="connsiteX4" fmla="*/ 43765 w 4459073"/>
              <a:gd name="connsiteY4" fmla="*/ 5125278 h 5125278"/>
              <a:gd name="connsiteX0" fmla="*/ 43765 w 4459073"/>
              <a:gd name="connsiteY0" fmla="*/ 5125278 h 5134347"/>
              <a:gd name="connsiteX1" fmla="*/ 0 w 4459073"/>
              <a:gd name="connsiteY1" fmla="*/ 12837 h 5134347"/>
              <a:gd name="connsiteX2" fmla="*/ 4459073 w 4459073"/>
              <a:gd name="connsiteY2" fmla="*/ 0 h 5134347"/>
              <a:gd name="connsiteX3" fmla="*/ 1995435 w 4459073"/>
              <a:gd name="connsiteY3" fmla="*/ 5134347 h 5134347"/>
              <a:gd name="connsiteX4" fmla="*/ 43765 w 4459073"/>
              <a:gd name="connsiteY4" fmla="*/ 5125278 h 5134347"/>
              <a:gd name="connsiteX0" fmla="*/ 1874 w 4463564"/>
              <a:gd name="connsiteY0" fmla="*/ 5135926 h 5135926"/>
              <a:gd name="connsiteX1" fmla="*/ 4491 w 4463564"/>
              <a:gd name="connsiteY1" fmla="*/ 12837 h 5135926"/>
              <a:gd name="connsiteX2" fmla="*/ 4463564 w 4463564"/>
              <a:gd name="connsiteY2" fmla="*/ 0 h 5135926"/>
              <a:gd name="connsiteX3" fmla="*/ 1999926 w 4463564"/>
              <a:gd name="connsiteY3" fmla="*/ 5134347 h 5135926"/>
              <a:gd name="connsiteX4" fmla="*/ 1874 w 4463564"/>
              <a:gd name="connsiteY4" fmla="*/ 5135926 h 5135926"/>
              <a:gd name="connsiteX0" fmla="*/ 23977 w 4485667"/>
              <a:gd name="connsiteY0" fmla="*/ 5135926 h 5135926"/>
              <a:gd name="connsiteX1" fmla="*/ 0 w 4485667"/>
              <a:gd name="connsiteY1" fmla="*/ 5536 h 5135926"/>
              <a:gd name="connsiteX2" fmla="*/ 4485667 w 4485667"/>
              <a:gd name="connsiteY2" fmla="*/ 0 h 5135926"/>
              <a:gd name="connsiteX3" fmla="*/ 2022029 w 4485667"/>
              <a:gd name="connsiteY3" fmla="*/ 5134347 h 5135926"/>
              <a:gd name="connsiteX4" fmla="*/ 23977 w 4485667"/>
              <a:gd name="connsiteY4" fmla="*/ 5135926 h 5135926"/>
              <a:gd name="connsiteX0" fmla="*/ 6248 w 4485667"/>
              <a:gd name="connsiteY0" fmla="*/ 5139578 h 5139578"/>
              <a:gd name="connsiteX1" fmla="*/ 0 w 4485667"/>
              <a:gd name="connsiteY1" fmla="*/ 5536 h 5139578"/>
              <a:gd name="connsiteX2" fmla="*/ 4485667 w 4485667"/>
              <a:gd name="connsiteY2" fmla="*/ 0 h 5139578"/>
              <a:gd name="connsiteX3" fmla="*/ 2022029 w 4485667"/>
              <a:gd name="connsiteY3" fmla="*/ 5134347 h 5139578"/>
              <a:gd name="connsiteX4" fmla="*/ 6248 w 4485667"/>
              <a:gd name="connsiteY4" fmla="*/ 5139578 h 5139578"/>
              <a:gd name="connsiteX0" fmla="*/ 988699 w 4485667"/>
              <a:gd name="connsiteY0" fmla="*/ 4953256 h 5134359"/>
              <a:gd name="connsiteX1" fmla="*/ 0 w 4485667"/>
              <a:gd name="connsiteY1" fmla="*/ 5536 h 5134359"/>
              <a:gd name="connsiteX2" fmla="*/ 4485667 w 4485667"/>
              <a:gd name="connsiteY2" fmla="*/ 0 h 5134359"/>
              <a:gd name="connsiteX3" fmla="*/ 2022029 w 4485667"/>
              <a:gd name="connsiteY3" fmla="*/ 5134347 h 5134359"/>
              <a:gd name="connsiteX4" fmla="*/ 988699 w 4485667"/>
              <a:gd name="connsiteY4" fmla="*/ 4953256 h 5134359"/>
              <a:gd name="connsiteX0" fmla="*/ 833575 w 4485667"/>
              <a:gd name="connsiteY0" fmla="*/ 5139577 h 5139577"/>
              <a:gd name="connsiteX1" fmla="*/ 0 w 4485667"/>
              <a:gd name="connsiteY1" fmla="*/ 5536 h 5139577"/>
              <a:gd name="connsiteX2" fmla="*/ 4485667 w 4485667"/>
              <a:gd name="connsiteY2" fmla="*/ 0 h 5139577"/>
              <a:gd name="connsiteX3" fmla="*/ 2022029 w 4485667"/>
              <a:gd name="connsiteY3" fmla="*/ 5134347 h 5139577"/>
              <a:gd name="connsiteX4" fmla="*/ 833575 w 4485667"/>
              <a:gd name="connsiteY4" fmla="*/ 5139577 h 5139577"/>
              <a:gd name="connsiteX0" fmla="*/ 36 w 3652128"/>
              <a:gd name="connsiteY0" fmla="*/ 5139577 h 5139577"/>
              <a:gd name="connsiteX1" fmla="*/ 1105510 w 3652128"/>
              <a:gd name="connsiteY1" fmla="*/ 127976 h 5139577"/>
              <a:gd name="connsiteX2" fmla="*/ 3652128 w 3652128"/>
              <a:gd name="connsiteY2" fmla="*/ 0 h 5139577"/>
              <a:gd name="connsiteX3" fmla="*/ 1188490 w 3652128"/>
              <a:gd name="connsiteY3" fmla="*/ 5134347 h 5139577"/>
              <a:gd name="connsiteX4" fmla="*/ 36 w 3652128"/>
              <a:gd name="connsiteY4" fmla="*/ 5139577 h 5139577"/>
              <a:gd name="connsiteX0" fmla="*/ 1051 w 3653143"/>
              <a:gd name="connsiteY0" fmla="*/ 5139577 h 5139577"/>
              <a:gd name="connsiteX1" fmla="*/ 20658 w 3653143"/>
              <a:gd name="connsiteY1" fmla="*/ 213 h 5139577"/>
              <a:gd name="connsiteX2" fmla="*/ 3653143 w 3653143"/>
              <a:gd name="connsiteY2" fmla="*/ 0 h 5139577"/>
              <a:gd name="connsiteX3" fmla="*/ 1189505 w 3653143"/>
              <a:gd name="connsiteY3" fmla="*/ 5134347 h 5139577"/>
              <a:gd name="connsiteX4" fmla="*/ 1051 w 3653143"/>
              <a:gd name="connsiteY4" fmla="*/ 5139577 h 5139577"/>
              <a:gd name="connsiteX0" fmla="*/ 1051 w 3420457"/>
              <a:gd name="connsiteY0" fmla="*/ 5139364 h 5139364"/>
              <a:gd name="connsiteX1" fmla="*/ 20658 w 3420457"/>
              <a:gd name="connsiteY1" fmla="*/ 0 h 5139364"/>
              <a:gd name="connsiteX2" fmla="*/ 3420457 w 3420457"/>
              <a:gd name="connsiteY2" fmla="*/ 5109 h 5139364"/>
              <a:gd name="connsiteX3" fmla="*/ 1189505 w 3420457"/>
              <a:gd name="connsiteY3" fmla="*/ 5134134 h 5139364"/>
              <a:gd name="connsiteX4" fmla="*/ 1051 w 3420457"/>
              <a:gd name="connsiteY4" fmla="*/ 5139364 h 5139364"/>
              <a:gd name="connsiteX0" fmla="*/ 42 w 4350191"/>
              <a:gd name="connsiteY0" fmla="*/ 5134042 h 5134134"/>
              <a:gd name="connsiteX1" fmla="*/ 950392 w 4350191"/>
              <a:gd name="connsiteY1" fmla="*/ 0 h 5134134"/>
              <a:gd name="connsiteX2" fmla="*/ 4350191 w 4350191"/>
              <a:gd name="connsiteY2" fmla="*/ 5109 h 5134134"/>
              <a:gd name="connsiteX3" fmla="*/ 2119239 w 4350191"/>
              <a:gd name="connsiteY3" fmla="*/ 5134134 h 5134134"/>
              <a:gd name="connsiteX4" fmla="*/ 42 w 4350191"/>
              <a:gd name="connsiteY4" fmla="*/ 5134042 h 5134134"/>
              <a:gd name="connsiteX0" fmla="*/ 32101 w 4382250"/>
              <a:gd name="connsiteY0" fmla="*/ 5134042 h 5134134"/>
              <a:gd name="connsiteX1" fmla="*/ 0 w 4382250"/>
              <a:gd name="connsiteY1" fmla="*/ 0 h 5134134"/>
              <a:gd name="connsiteX2" fmla="*/ 4382250 w 4382250"/>
              <a:gd name="connsiteY2" fmla="*/ 5109 h 5134134"/>
              <a:gd name="connsiteX3" fmla="*/ 2151298 w 4382250"/>
              <a:gd name="connsiteY3" fmla="*/ 5134134 h 5134134"/>
              <a:gd name="connsiteX4" fmla="*/ 32101 w 4382250"/>
              <a:gd name="connsiteY4" fmla="*/ 5134042 h 5134134"/>
              <a:gd name="connsiteX0" fmla="*/ 32101 w 4382250"/>
              <a:gd name="connsiteY0" fmla="*/ 5134042 h 5163519"/>
              <a:gd name="connsiteX1" fmla="*/ 0 w 4382250"/>
              <a:gd name="connsiteY1" fmla="*/ 0 h 5163519"/>
              <a:gd name="connsiteX2" fmla="*/ 4382250 w 4382250"/>
              <a:gd name="connsiteY2" fmla="*/ 5109 h 5163519"/>
              <a:gd name="connsiteX3" fmla="*/ 2151298 w 4382250"/>
              <a:gd name="connsiteY3" fmla="*/ 5134134 h 5163519"/>
              <a:gd name="connsiteX4" fmla="*/ 1840143 w 4382250"/>
              <a:gd name="connsiteY4" fmla="*/ 5163506 h 5163519"/>
              <a:gd name="connsiteX5" fmla="*/ 32101 w 4382250"/>
              <a:gd name="connsiteY5" fmla="*/ 5134042 h 5163519"/>
              <a:gd name="connsiteX0" fmla="*/ 32101 w 4382250"/>
              <a:gd name="connsiteY0" fmla="*/ 5134042 h 5195124"/>
              <a:gd name="connsiteX1" fmla="*/ 0 w 4382250"/>
              <a:gd name="connsiteY1" fmla="*/ 0 h 5195124"/>
              <a:gd name="connsiteX2" fmla="*/ 4382250 w 4382250"/>
              <a:gd name="connsiteY2" fmla="*/ 5109 h 5195124"/>
              <a:gd name="connsiteX3" fmla="*/ 2151298 w 4382250"/>
              <a:gd name="connsiteY3" fmla="*/ 5134134 h 5195124"/>
              <a:gd name="connsiteX4" fmla="*/ 1840144 w 4382250"/>
              <a:gd name="connsiteY4" fmla="*/ 5195118 h 5195124"/>
              <a:gd name="connsiteX5" fmla="*/ 32101 w 4382250"/>
              <a:gd name="connsiteY5" fmla="*/ 5134042 h 5195124"/>
              <a:gd name="connsiteX0" fmla="*/ 32101 w 4382250"/>
              <a:gd name="connsiteY0" fmla="*/ 5134042 h 5143786"/>
              <a:gd name="connsiteX1" fmla="*/ 0 w 4382250"/>
              <a:gd name="connsiteY1" fmla="*/ 0 h 5143786"/>
              <a:gd name="connsiteX2" fmla="*/ 4382250 w 4382250"/>
              <a:gd name="connsiteY2" fmla="*/ 5109 h 5143786"/>
              <a:gd name="connsiteX3" fmla="*/ 2151298 w 4382250"/>
              <a:gd name="connsiteY3" fmla="*/ 5134134 h 5143786"/>
              <a:gd name="connsiteX4" fmla="*/ 1556026 w 4382250"/>
              <a:gd name="connsiteY4" fmla="*/ 5143750 h 5143786"/>
              <a:gd name="connsiteX5" fmla="*/ 32101 w 4382250"/>
              <a:gd name="connsiteY5" fmla="*/ 5134042 h 5143786"/>
              <a:gd name="connsiteX0" fmla="*/ 32101 w 4382250"/>
              <a:gd name="connsiteY0" fmla="*/ 5134042 h 5517789"/>
              <a:gd name="connsiteX1" fmla="*/ 0 w 4382250"/>
              <a:gd name="connsiteY1" fmla="*/ 0 h 5517789"/>
              <a:gd name="connsiteX2" fmla="*/ 4382250 w 4382250"/>
              <a:gd name="connsiteY2" fmla="*/ 5109 h 5517789"/>
              <a:gd name="connsiteX3" fmla="*/ 2151298 w 4382250"/>
              <a:gd name="connsiteY3" fmla="*/ 5134134 h 5517789"/>
              <a:gd name="connsiteX4" fmla="*/ 1556026 w 4382250"/>
              <a:gd name="connsiteY4" fmla="*/ 5143750 h 5517789"/>
              <a:gd name="connsiteX5" fmla="*/ 32101 w 4382250"/>
              <a:gd name="connsiteY5" fmla="*/ 5134042 h 5517789"/>
              <a:gd name="connsiteX0" fmla="*/ 32101 w 4382250"/>
              <a:gd name="connsiteY0" fmla="*/ 5134042 h 5143750"/>
              <a:gd name="connsiteX1" fmla="*/ 0 w 4382250"/>
              <a:gd name="connsiteY1" fmla="*/ 0 h 5143750"/>
              <a:gd name="connsiteX2" fmla="*/ 4382250 w 4382250"/>
              <a:gd name="connsiteY2" fmla="*/ 5109 h 5143750"/>
              <a:gd name="connsiteX3" fmla="*/ 1556026 w 4382250"/>
              <a:gd name="connsiteY3" fmla="*/ 5143750 h 5143750"/>
              <a:gd name="connsiteX4" fmla="*/ 32101 w 4382250"/>
              <a:gd name="connsiteY4" fmla="*/ 5134042 h 5143750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271202 w 4382250"/>
              <a:gd name="connsiteY3" fmla="*/ 5122457 h 5134042"/>
              <a:gd name="connsiteX4" fmla="*/ 32101 w 4382250"/>
              <a:gd name="connsiteY4" fmla="*/ 5134042 h 5134042"/>
              <a:gd name="connsiteX0" fmla="*/ 32101 w 4382250"/>
              <a:gd name="connsiteY0" fmla="*/ 5134042 h 5134042"/>
              <a:gd name="connsiteX1" fmla="*/ 0 w 4382250"/>
              <a:gd name="connsiteY1" fmla="*/ 0 h 5134042"/>
              <a:gd name="connsiteX2" fmla="*/ 4382250 w 4382250"/>
              <a:gd name="connsiteY2" fmla="*/ 5109 h 5134042"/>
              <a:gd name="connsiteX3" fmla="*/ 2855430 w 4382250"/>
              <a:gd name="connsiteY3" fmla="*/ 5122458 h 5134042"/>
              <a:gd name="connsiteX4" fmla="*/ 32101 w 4382250"/>
              <a:gd name="connsiteY4" fmla="*/ 5134042 h 5134042"/>
              <a:gd name="connsiteX0" fmla="*/ 32101 w 4906473"/>
              <a:gd name="connsiteY0" fmla="*/ 5134042 h 5504537"/>
              <a:gd name="connsiteX1" fmla="*/ 0 w 4906473"/>
              <a:gd name="connsiteY1" fmla="*/ 0 h 5504537"/>
              <a:gd name="connsiteX2" fmla="*/ 4906472 w 4906473"/>
              <a:gd name="connsiteY2" fmla="*/ 5109 h 5504537"/>
              <a:gd name="connsiteX3" fmla="*/ 2855430 w 4906473"/>
              <a:gd name="connsiteY3" fmla="*/ 5122458 h 5504537"/>
              <a:gd name="connsiteX4" fmla="*/ 32101 w 4906473"/>
              <a:gd name="connsiteY4" fmla="*/ 5134042 h 5504537"/>
              <a:gd name="connsiteX0" fmla="*/ 32101 w 4906471"/>
              <a:gd name="connsiteY0" fmla="*/ 5134042 h 5504537"/>
              <a:gd name="connsiteX1" fmla="*/ 0 w 4906471"/>
              <a:gd name="connsiteY1" fmla="*/ 0 h 5504537"/>
              <a:gd name="connsiteX2" fmla="*/ 4906472 w 4906471"/>
              <a:gd name="connsiteY2" fmla="*/ 5109 h 5504537"/>
              <a:gd name="connsiteX3" fmla="*/ 2855430 w 4906471"/>
              <a:gd name="connsiteY3" fmla="*/ 5122458 h 5504537"/>
              <a:gd name="connsiteX4" fmla="*/ 32101 w 4906471"/>
              <a:gd name="connsiteY4" fmla="*/ 5134042 h 5504537"/>
              <a:gd name="connsiteX0" fmla="*/ 32101 w 4906473"/>
              <a:gd name="connsiteY0" fmla="*/ 5134042 h 5134042"/>
              <a:gd name="connsiteX1" fmla="*/ 0 w 4906473"/>
              <a:gd name="connsiteY1" fmla="*/ 0 h 5134042"/>
              <a:gd name="connsiteX2" fmla="*/ 4906472 w 4906473"/>
              <a:gd name="connsiteY2" fmla="*/ 5109 h 5134042"/>
              <a:gd name="connsiteX3" fmla="*/ 2855430 w 4906473"/>
              <a:gd name="connsiteY3" fmla="*/ 5122458 h 5134042"/>
              <a:gd name="connsiteX4" fmla="*/ 32101 w 4906473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855430 w 4906471"/>
              <a:gd name="connsiteY3" fmla="*/ 5122458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2278564 w 4906471"/>
              <a:gd name="connsiteY3" fmla="*/ 5122459 h 5134042"/>
              <a:gd name="connsiteX4" fmla="*/ 32101 w 4906471"/>
              <a:gd name="connsiteY4" fmla="*/ 5134042 h 5134042"/>
              <a:gd name="connsiteX0" fmla="*/ 32101 w 4906471"/>
              <a:gd name="connsiteY0" fmla="*/ 5134042 h 5134042"/>
              <a:gd name="connsiteX1" fmla="*/ 0 w 4906471"/>
              <a:gd name="connsiteY1" fmla="*/ 0 h 5134042"/>
              <a:gd name="connsiteX2" fmla="*/ 4906472 w 4906471"/>
              <a:gd name="connsiteY2" fmla="*/ 5109 h 5134042"/>
              <a:gd name="connsiteX3" fmla="*/ 1855087 w 4906471"/>
              <a:gd name="connsiteY3" fmla="*/ 5127783 h 5134042"/>
              <a:gd name="connsiteX4" fmla="*/ 32101 w 4906471"/>
              <a:gd name="connsiteY4" fmla="*/ 5134042 h 513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6471" h="5134042">
                <a:moveTo>
                  <a:pt x="32101" y="5134042"/>
                </a:moveTo>
                <a:cubicBezTo>
                  <a:pt x="24693" y="3419542"/>
                  <a:pt x="7408" y="1714500"/>
                  <a:pt x="0" y="0"/>
                </a:cubicBezTo>
                <a:lnTo>
                  <a:pt x="4906472" y="5109"/>
                </a:lnTo>
                <a:lnTo>
                  <a:pt x="1855087" y="5127783"/>
                </a:lnTo>
                <a:lnTo>
                  <a:pt x="32101" y="5134042"/>
                </a:lnTo>
                <a:close/>
              </a:path>
            </a:pathLst>
          </a:custGeom>
          <a:solidFill>
            <a:srgbClr val="347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987" dirty="0"/>
          </a:p>
        </p:txBody>
      </p:sp>
      <p:pic>
        <p:nvPicPr>
          <p:cNvPr id="13" name="圖片 12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533B6A42-8CF4-46FD-BCED-B58411B1D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427" y="6966481"/>
            <a:ext cx="2285058" cy="834925"/>
          </a:xfrm>
          <a:prstGeom prst="rect">
            <a:avLst/>
          </a:prstGeom>
        </p:spPr>
      </p:pic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43600" y="5439669"/>
            <a:ext cx="8289533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0" y="7096703"/>
            <a:ext cx="8289533" cy="704702"/>
          </a:xfrm>
        </p:spPr>
        <p:txBody>
          <a:bodyPr/>
          <a:lstStyle>
            <a:lvl1pPr algn="r">
              <a:buNone/>
              <a:defRPr sz="2640" b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</p:spTree>
    <p:extLst>
      <p:ext uri="{BB962C8B-B14F-4D97-AF65-F5344CB8AC3E}">
        <p14:creationId xmlns:p14="http://schemas.microsoft.com/office/powerpoint/2010/main" val="84053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25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58693" t="-441" r="-2535" b="441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30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algn="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  <p:sp>
        <p:nvSpPr>
          <p:cNvPr id="14" name="Google Shape;40;p4">
            <a:extLst>
              <a:ext uri="{FF2B5EF4-FFF2-40B4-BE49-F238E27FC236}">
                <a16:creationId xmlns:a16="http://schemas.microsoft.com/office/drawing/2014/main" id="{BA15B4E0-404C-4E54-B021-0DFD39C4FF1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89" y="2594737"/>
            <a:ext cx="7893696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15" name="文字版面配置區 36">
            <a:extLst>
              <a:ext uri="{FF2B5EF4-FFF2-40B4-BE49-F238E27FC236}">
                <a16:creationId xmlns:a16="http://schemas.microsoft.com/office/drawing/2014/main" id="{069A183E-8A9D-410D-87E4-B39E1FE569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89" y="4251772"/>
            <a:ext cx="7893696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16" name="圖片 15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0029F1FE-99D1-416F-B95F-96370D240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  <p:sp>
        <p:nvSpPr>
          <p:cNvPr id="13" name="圖片版面配置區 4">
            <a:extLst>
              <a:ext uri="{FF2B5EF4-FFF2-40B4-BE49-F238E27FC236}">
                <a16:creationId xmlns:a16="http://schemas.microsoft.com/office/drawing/2014/main" id="{462B1DA2-E610-4523-A335-712081ADF45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958843" y="2"/>
            <a:ext cx="8676640" cy="7868920"/>
          </a:xfrm>
          <a:custGeom>
            <a:avLst/>
            <a:gdLst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4483100"/>
              <a:gd name="connsiteY0" fmla="*/ 4918075 h 4918075"/>
              <a:gd name="connsiteX1" fmla="*/ 1120775 w 4483100"/>
              <a:gd name="connsiteY1" fmla="*/ 0 h 4918075"/>
              <a:gd name="connsiteX2" fmla="*/ 4483100 w 4483100"/>
              <a:gd name="connsiteY2" fmla="*/ 0 h 4918075"/>
              <a:gd name="connsiteX3" fmla="*/ 3362325 w 4483100"/>
              <a:gd name="connsiteY3" fmla="*/ 4918075 h 4918075"/>
              <a:gd name="connsiteX4" fmla="*/ 0 w 4483100"/>
              <a:gd name="connsiteY4" fmla="*/ 4918075 h 4918075"/>
              <a:gd name="connsiteX0" fmla="*/ 0 w 5457825"/>
              <a:gd name="connsiteY0" fmla="*/ 4918075 h 4918075"/>
              <a:gd name="connsiteX1" fmla="*/ 1120775 w 5457825"/>
              <a:gd name="connsiteY1" fmla="*/ 0 h 4918075"/>
              <a:gd name="connsiteX2" fmla="*/ 4483100 w 5457825"/>
              <a:gd name="connsiteY2" fmla="*/ 0 h 4918075"/>
              <a:gd name="connsiteX3" fmla="*/ 5457825 w 5457825"/>
              <a:gd name="connsiteY3" fmla="*/ 4918075 h 4918075"/>
              <a:gd name="connsiteX4" fmla="*/ 0 w 5457825"/>
              <a:gd name="connsiteY4" fmla="*/ 4918075 h 4918075"/>
              <a:gd name="connsiteX0" fmla="*/ 898525 w 4337050"/>
              <a:gd name="connsiteY0" fmla="*/ 4918075 h 4918075"/>
              <a:gd name="connsiteX1" fmla="*/ 0 w 4337050"/>
              <a:gd name="connsiteY1" fmla="*/ 0 h 4918075"/>
              <a:gd name="connsiteX2" fmla="*/ 3362325 w 4337050"/>
              <a:gd name="connsiteY2" fmla="*/ 0 h 4918075"/>
              <a:gd name="connsiteX3" fmla="*/ 4337050 w 4337050"/>
              <a:gd name="connsiteY3" fmla="*/ 4918075 h 4918075"/>
              <a:gd name="connsiteX4" fmla="*/ 898525 w 4337050"/>
              <a:gd name="connsiteY4" fmla="*/ 4918075 h 4918075"/>
              <a:gd name="connsiteX0" fmla="*/ 89852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89852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2851150 h 4918075"/>
              <a:gd name="connsiteX4" fmla="*/ 4575175 w 4575175"/>
              <a:gd name="connsiteY4" fmla="*/ 4918075 h 4918075"/>
              <a:gd name="connsiteX0" fmla="*/ 4575175 w 4575175"/>
              <a:gd name="connsiteY0" fmla="*/ 4918075 h 4918075"/>
              <a:gd name="connsiteX1" fmla="*/ 0 w 4575175"/>
              <a:gd name="connsiteY1" fmla="*/ 0 h 4918075"/>
              <a:gd name="connsiteX2" fmla="*/ 3362325 w 4575175"/>
              <a:gd name="connsiteY2" fmla="*/ 0 h 4918075"/>
              <a:gd name="connsiteX3" fmla="*/ 4575175 w 4575175"/>
              <a:gd name="connsiteY3" fmla="*/ 1327150 h 4918075"/>
              <a:gd name="connsiteX4" fmla="*/ 4575175 w 4575175"/>
              <a:gd name="connsiteY4" fmla="*/ 4918075 h 491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5175" h="4918075">
                <a:moveTo>
                  <a:pt x="4575175" y="4918075"/>
                </a:moveTo>
                <a:lnTo>
                  <a:pt x="0" y="0"/>
                </a:lnTo>
                <a:lnTo>
                  <a:pt x="3362325" y="0"/>
                </a:lnTo>
                <a:lnTo>
                  <a:pt x="4575175" y="1327150"/>
                </a:lnTo>
                <a:lnTo>
                  <a:pt x="4575175" y="4918075"/>
                </a:lnTo>
                <a:close/>
              </a:path>
            </a:pathLst>
          </a:custGeom>
          <a:blipFill>
            <a:blip r:embed="rId3"/>
            <a:srcRect/>
            <a:stretch>
              <a:fillRect l="-44554" t="150" r="-16674" b="-150"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874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0;p4">
            <a:extLst>
              <a:ext uri="{FF2B5EF4-FFF2-40B4-BE49-F238E27FC236}">
                <a16:creationId xmlns:a16="http://schemas.microsoft.com/office/drawing/2014/main" id="{FBFB590C-4495-4B5C-99AB-23C2F4EC2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727790" y="1595710"/>
            <a:ext cx="10088255" cy="1657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37" name="文字版面配置區 36">
            <a:extLst>
              <a:ext uri="{FF2B5EF4-FFF2-40B4-BE49-F238E27FC236}">
                <a16:creationId xmlns:a16="http://schemas.microsoft.com/office/drawing/2014/main" id="{6CA2A8B7-0E29-4F55-A792-1BA0F68D59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790" y="3270161"/>
            <a:ext cx="9254039" cy="704702"/>
          </a:xfrm>
        </p:spPr>
        <p:txBody>
          <a:bodyPr/>
          <a:lstStyle>
            <a:lvl1pPr marL="0" indent="0" algn="l">
              <a:buNone/>
              <a:defRPr sz="2640" b="0">
                <a:solidFill>
                  <a:srgbClr val="3B3B3B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/>
              <a:t>按一下編輯作者</a:t>
            </a:r>
          </a:p>
        </p:txBody>
      </p:sp>
      <p:pic>
        <p:nvPicPr>
          <p:cNvPr id="9" name="圖片 8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7C007951-4E5C-4A23-A1AD-4E1E0E8D54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825" y="35863"/>
            <a:ext cx="1439590" cy="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7AF14F9-D443-4F12-9D05-844AFE799E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Google Shape;40;p4">
            <a:extLst>
              <a:ext uri="{FF2B5EF4-FFF2-40B4-BE49-F238E27FC236}">
                <a16:creationId xmlns:a16="http://schemas.microsoft.com/office/drawing/2014/main" id="{F5C0FAEC-72AC-40A1-B6FC-69CAFAD10F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549932" y="424512"/>
            <a:ext cx="11485283" cy="649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32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240"/>
            </a:lvl9pPr>
          </a:lstStyle>
          <a:p>
            <a:endParaRPr dirty="0"/>
          </a:p>
        </p:txBody>
      </p:sp>
      <p:sp>
        <p:nvSpPr>
          <p:cNvPr id="23" name="內容版面配置區 5">
            <a:extLst>
              <a:ext uri="{FF2B5EF4-FFF2-40B4-BE49-F238E27FC236}">
                <a16:creationId xmlns:a16="http://schemas.microsoft.com/office/drawing/2014/main" id="{7E1DB4DF-5790-4599-80CC-88C0E35D4B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1325" y="1614326"/>
            <a:ext cx="13423889" cy="5683588"/>
          </a:xfrm>
        </p:spPr>
        <p:txBody>
          <a:bodyPr/>
          <a:lstStyle>
            <a:lvl1pPr marL="0" indent="182880">
              <a:buNone/>
              <a:defRPr sz="336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marL="548640" marR="0" lvl="0" indent="-365760" algn="l" defTabSz="109728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None/>
              <a:tabLst/>
              <a:defRPr/>
            </a:pPr>
            <a:r>
              <a:rPr lang="zh-TW" altLang="en-US" dirty="0"/>
              <a:t>內容</a:t>
            </a:r>
          </a:p>
          <a:p>
            <a:pPr lvl="0"/>
            <a:endParaRPr lang="zh-TW" altLang="en-US" dirty="0"/>
          </a:p>
        </p:txBody>
      </p:sp>
      <p:pic>
        <p:nvPicPr>
          <p:cNvPr id="24" name="圖片 23" descr="一張含有 文字, 裝置, 控制台 的圖片&#10;&#10;自動產生的描述">
            <a:extLst>
              <a:ext uri="{FF2B5EF4-FFF2-40B4-BE49-F238E27FC236}">
                <a16:creationId xmlns:a16="http://schemas.microsoft.com/office/drawing/2014/main" id="{D2CB05CF-CA10-4DEF-8579-81E1BFBBCA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89" y="413596"/>
            <a:ext cx="1777262" cy="649385"/>
          </a:xfrm>
          <a:prstGeom prst="rect">
            <a:avLst/>
          </a:prstGeom>
        </p:spPr>
      </p:pic>
      <p:sp>
        <p:nvSpPr>
          <p:cNvPr id="12" name="矩形 2">
            <a:extLst>
              <a:ext uri="{FF2B5EF4-FFF2-40B4-BE49-F238E27FC236}">
                <a16:creationId xmlns:a16="http://schemas.microsoft.com/office/drawing/2014/main" id="{0E50A31C-5EC5-434A-A2EA-488EFA2FDCF7}"/>
              </a:ext>
            </a:extLst>
          </p:cNvPr>
          <p:cNvSpPr/>
          <p:nvPr userDrawn="1"/>
        </p:nvSpPr>
        <p:spPr>
          <a:xfrm flipV="1">
            <a:off x="10254581" y="7777966"/>
            <a:ext cx="4375819" cy="461605"/>
          </a:xfrm>
          <a:custGeom>
            <a:avLst/>
            <a:gdLst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0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05562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99437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26723 w 8877300"/>
              <a:gd name="connsiteY3" fmla="*/ 127388 h 127388"/>
              <a:gd name="connsiteX4" fmla="*/ 0 w 8877300"/>
              <a:gd name="connsiteY4" fmla="*/ 0 h 127388"/>
              <a:gd name="connsiteX0" fmla="*/ 0 w 8877300"/>
              <a:gd name="connsiteY0" fmla="*/ 0 h 127388"/>
              <a:gd name="connsiteX1" fmla="*/ 8877300 w 8877300"/>
              <a:gd name="connsiteY1" fmla="*/ 0 h 127388"/>
              <a:gd name="connsiteX2" fmla="*/ 8877300 w 8877300"/>
              <a:gd name="connsiteY2" fmla="*/ 127388 h 127388"/>
              <a:gd name="connsiteX3" fmla="*/ 590958 w 8877300"/>
              <a:gd name="connsiteY3" fmla="*/ 119752 h 127388"/>
              <a:gd name="connsiteX4" fmla="*/ 0 w 8877300"/>
              <a:gd name="connsiteY4" fmla="*/ 0 h 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300" h="127388">
                <a:moveTo>
                  <a:pt x="0" y="0"/>
                </a:moveTo>
                <a:lnTo>
                  <a:pt x="8877300" y="0"/>
                </a:lnTo>
                <a:lnTo>
                  <a:pt x="8877300" y="127388"/>
                </a:lnTo>
                <a:lnTo>
                  <a:pt x="590958" y="119752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987" dirty="0">
                <a:highlight>
                  <a:srgbClr val="EFEFEF"/>
                </a:highlight>
              </a:rPr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EB6A92-683D-4A4D-BEBB-B8D6F1D7FB5E}"/>
              </a:ext>
            </a:extLst>
          </p:cNvPr>
          <p:cNvSpPr txBox="1">
            <a:spLocks/>
          </p:cNvSpPr>
          <p:nvPr userDrawn="1"/>
        </p:nvSpPr>
        <p:spPr>
          <a:xfrm>
            <a:off x="13854944" y="7675512"/>
            <a:ext cx="1000493" cy="619116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zh-TW"/>
            </a:defPPr>
            <a:lvl1pPr marL="0" algn="ctr" defTabSz="914400" rtl="0" eaLnBrk="1" latinLnBrk="0" hangingPunct="1"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FF80D99-EBBB-423B-BB5D-F52C7FE98A9C}" type="slidenum">
              <a:rPr lang="en-US" sz="3360" smtClean="0"/>
              <a:pPr algn="l"/>
              <a:t>‹#›</a:t>
            </a:fld>
            <a:endParaRPr lang="en-US" sz="336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2068774-F19D-4A3C-8129-114889844995}"/>
              </a:ext>
            </a:extLst>
          </p:cNvPr>
          <p:cNvSpPr txBox="1"/>
          <p:nvPr userDrawn="1"/>
        </p:nvSpPr>
        <p:spPr>
          <a:xfrm>
            <a:off x="13411450" y="7838342"/>
            <a:ext cx="62376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rgbClr val="3B3B3B"/>
                </a:solidFill>
              </a:rPr>
              <a:t>page</a:t>
            </a:r>
            <a:endParaRPr lang="zh-TW" altLang="en-US" sz="1440" dirty="0">
              <a:solidFill>
                <a:srgbClr val="3B3B3B"/>
              </a:solidFill>
            </a:endParaRPr>
          </a:p>
        </p:txBody>
      </p:sp>
      <p:sp>
        <p:nvSpPr>
          <p:cNvPr id="26" name="矩形 1">
            <a:extLst>
              <a:ext uri="{FF2B5EF4-FFF2-40B4-BE49-F238E27FC236}">
                <a16:creationId xmlns:a16="http://schemas.microsoft.com/office/drawing/2014/main" id="{30D6C20B-DB12-4BA2-8CE3-158D929897AB}"/>
              </a:ext>
            </a:extLst>
          </p:cNvPr>
          <p:cNvSpPr/>
          <p:nvPr userDrawn="1"/>
        </p:nvSpPr>
        <p:spPr>
          <a:xfrm>
            <a:off x="-11430" y="7675514"/>
            <a:ext cx="11470838" cy="573608"/>
          </a:xfrm>
          <a:custGeom>
            <a:avLst/>
            <a:gdLst>
              <a:gd name="connsiteX0" fmla="*/ 0 w 10953750"/>
              <a:gd name="connsiteY0" fmla="*/ 0 h 327454"/>
              <a:gd name="connsiteX1" fmla="*/ 10953750 w 10953750"/>
              <a:gd name="connsiteY1" fmla="*/ 0 h 327454"/>
              <a:gd name="connsiteX2" fmla="*/ 10953750 w 10953750"/>
              <a:gd name="connsiteY2" fmla="*/ 327454 h 327454"/>
              <a:gd name="connsiteX3" fmla="*/ 0 w 10953750"/>
              <a:gd name="connsiteY3" fmla="*/ 327454 h 327454"/>
              <a:gd name="connsiteX4" fmla="*/ 0 w 10953750"/>
              <a:gd name="connsiteY4" fmla="*/ 0 h 327454"/>
              <a:gd name="connsiteX0" fmla="*/ 0 w 10953750"/>
              <a:gd name="connsiteY0" fmla="*/ 9525 h 336979"/>
              <a:gd name="connsiteX1" fmla="*/ 10696575 w 10953750"/>
              <a:gd name="connsiteY1" fmla="*/ 0 h 336979"/>
              <a:gd name="connsiteX2" fmla="*/ 10953750 w 10953750"/>
              <a:gd name="connsiteY2" fmla="*/ 336979 h 336979"/>
              <a:gd name="connsiteX3" fmla="*/ 0 w 10953750"/>
              <a:gd name="connsiteY3" fmla="*/ 336979 h 336979"/>
              <a:gd name="connsiteX4" fmla="*/ 0 w 10953750"/>
              <a:gd name="connsiteY4" fmla="*/ 9525 h 336979"/>
              <a:gd name="connsiteX0" fmla="*/ 0 w 10953750"/>
              <a:gd name="connsiteY0" fmla="*/ 28575 h 356029"/>
              <a:gd name="connsiteX1" fmla="*/ 10652093 w 10953750"/>
              <a:gd name="connsiteY1" fmla="*/ 0 h 356029"/>
              <a:gd name="connsiteX2" fmla="*/ 10953750 w 10953750"/>
              <a:gd name="connsiteY2" fmla="*/ 356029 h 356029"/>
              <a:gd name="connsiteX3" fmla="*/ 0 w 10953750"/>
              <a:gd name="connsiteY3" fmla="*/ 356029 h 356029"/>
              <a:gd name="connsiteX4" fmla="*/ 0 w 10953750"/>
              <a:gd name="connsiteY4" fmla="*/ 28575 h 356029"/>
              <a:gd name="connsiteX0" fmla="*/ 0 w 10953750"/>
              <a:gd name="connsiteY0" fmla="*/ 5715 h 333169"/>
              <a:gd name="connsiteX1" fmla="*/ 10634300 w 10953750"/>
              <a:gd name="connsiteY1" fmla="*/ 0 h 333169"/>
              <a:gd name="connsiteX2" fmla="*/ 10953750 w 10953750"/>
              <a:gd name="connsiteY2" fmla="*/ 333169 h 333169"/>
              <a:gd name="connsiteX3" fmla="*/ 0 w 10953750"/>
              <a:gd name="connsiteY3" fmla="*/ 333169 h 333169"/>
              <a:gd name="connsiteX4" fmla="*/ 0 w 10953750"/>
              <a:gd name="connsiteY4" fmla="*/ 5715 h 333169"/>
              <a:gd name="connsiteX0" fmla="*/ 0 w 10941856"/>
              <a:gd name="connsiteY0" fmla="*/ 5715 h 344399"/>
              <a:gd name="connsiteX1" fmla="*/ 10634300 w 10941856"/>
              <a:gd name="connsiteY1" fmla="*/ 0 h 344399"/>
              <a:gd name="connsiteX2" fmla="*/ 10941856 w 10941856"/>
              <a:gd name="connsiteY2" fmla="*/ 344399 h 344399"/>
              <a:gd name="connsiteX3" fmla="*/ 0 w 10941856"/>
              <a:gd name="connsiteY3" fmla="*/ 333169 h 344399"/>
              <a:gd name="connsiteX4" fmla="*/ 0 w 10941856"/>
              <a:gd name="connsiteY4" fmla="*/ 5715 h 34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1856" h="344399">
                <a:moveTo>
                  <a:pt x="0" y="5715"/>
                </a:moveTo>
                <a:lnTo>
                  <a:pt x="10634300" y="0"/>
                </a:lnTo>
                <a:lnTo>
                  <a:pt x="10941856" y="344399"/>
                </a:lnTo>
                <a:lnTo>
                  <a:pt x="0" y="333169"/>
                </a:lnTo>
                <a:lnTo>
                  <a:pt x="0" y="5715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43000">
                <a:srgbClr val="C3CFE4"/>
              </a:gs>
              <a:gs pos="100000">
                <a:srgbClr val="3476BE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6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6599AED-0E3D-42BB-B6EE-260A895AC3F9}"/>
              </a:ext>
            </a:extLst>
          </p:cNvPr>
          <p:cNvSpPr txBox="1"/>
          <p:nvPr userDrawn="1"/>
        </p:nvSpPr>
        <p:spPr>
          <a:xfrm>
            <a:off x="109730" y="7885417"/>
            <a:ext cx="396664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1</a:t>
            </a:r>
            <a:r>
              <a:rPr lang="en-US" altLang="zh-TW" sz="144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st</a:t>
            </a:r>
            <a:r>
              <a:rPr lang="en-US" altLang="zh-TW" sz="144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Tier Light Guide Application Company</a:t>
            </a:r>
            <a:endParaRPr lang="zh-TW" altLang="en-US" sz="144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版面配置區 32">
            <a:extLst>
              <a:ext uri="{FF2B5EF4-FFF2-40B4-BE49-F238E27FC236}">
                <a16:creationId xmlns:a16="http://schemas.microsoft.com/office/drawing/2014/main" id="{9EB7DD93-134A-44F1-84CF-0FC0AB2B46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29798" y="7793689"/>
            <a:ext cx="2018521" cy="461605"/>
          </a:xfrm>
        </p:spPr>
        <p:txBody>
          <a:bodyPr/>
          <a:lstStyle>
            <a:lvl1pPr marL="182880" indent="0"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點一下編輯日期</a:t>
            </a:r>
          </a:p>
        </p:txBody>
      </p:sp>
    </p:spTree>
    <p:extLst>
      <p:ext uri="{BB962C8B-B14F-4D97-AF65-F5344CB8AC3E}">
        <p14:creationId xmlns:p14="http://schemas.microsoft.com/office/powerpoint/2010/main" val="75826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6" name="文字版面配置區 9">
            <a:extLst>
              <a:ext uri="{FF2B5EF4-FFF2-40B4-BE49-F238E27FC236}">
                <a16:creationId xmlns:a16="http://schemas.microsoft.com/office/drawing/2014/main" id="{693DDF2D-D26D-41A0-A88C-E772C2F6E3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9213" y="167113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478AD34E-217F-494D-AD93-3723DDDBA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9213" y="249446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669001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9111FF-528B-4189-B638-C19FE6C5A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文字版面配置區 9">
            <a:extLst>
              <a:ext uri="{FF2B5EF4-FFF2-40B4-BE49-F238E27FC236}">
                <a16:creationId xmlns:a16="http://schemas.microsoft.com/office/drawing/2014/main" id="{5951C22D-0F7D-4728-9195-66A2772025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82093" y="1854013"/>
            <a:ext cx="4742490" cy="875758"/>
          </a:xfrm>
        </p:spPr>
        <p:txBody>
          <a:bodyPr/>
          <a:lstStyle>
            <a:lvl1pPr marL="0" indent="0" algn="r">
              <a:buNone/>
              <a:defRPr sz="5400" b="1">
                <a:solidFill>
                  <a:srgbClr val="3476BE"/>
                </a:solidFill>
                <a:latin typeface="+mj-lt"/>
                <a:ea typeface="+mj-ea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pPr lvl="0"/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6" name="文字版面配置區 9">
            <a:extLst>
              <a:ext uri="{FF2B5EF4-FFF2-40B4-BE49-F238E27FC236}">
                <a16:creationId xmlns:a16="http://schemas.microsoft.com/office/drawing/2014/main" id="{F360C099-381B-4767-A85F-A0A1089D9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82093" y="2677349"/>
            <a:ext cx="4742490" cy="875758"/>
          </a:xfrm>
        </p:spPr>
        <p:txBody>
          <a:bodyPr/>
          <a:lstStyle>
            <a:lvl1pPr marL="0" indent="0" algn="r">
              <a:buNone/>
              <a:defRPr sz="2880" b="0">
                <a:solidFill>
                  <a:srgbClr val="3476BE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solidFill>
                  <a:srgbClr val="E6E6E6"/>
                </a:solidFill>
              </a:defRPr>
            </a:lvl2pPr>
            <a:lvl3pPr>
              <a:defRPr>
                <a:solidFill>
                  <a:srgbClr val="E6E6E6"/>
                </a:solidFill>
              </a:defRPr>
            </a:lvl3pPr>
            <a:lvl4pPr>
              <a:defRPr>
                <a:solidFill>
                  <a:srgbClr val="E6E6E6"/>
                </a:solidFill>
              </a:defRPr>
            </a:lvl4pPr>
            <a:lvl5pPr>
              <a:defRPr>
                <a:solidFill>
                  <a:srgbClr val="E6E6E6"/>
                </a:solidFill>
              </a:defRPr>
            </a:lvl5pPr>
          </a:lstStyle>
          <a:p>
            <a:r>
              <a:rPr lang="zh-TW" altLang="en-US" dirty="0"/>
              <a:t>感謝聆聽  謝謝各位</a:t>
            </a:r>
          </a:p>
        </p:txBody>
      </p:sp>
    </p:spTree>
    <p:extLst>
      <p:ext uri="{BB962C8B-B14F-4D97-AF65-F5344CB8AC3E}">
        <p14:creationId xmlns:p14="http://schemas.microsoft.com/office/powerpoint/2010/main" val="185914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1"/>
            <a:ext cx="13632960" cy="167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2CD630-6B93-8E63-C4E5-A60595745AE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76200" y="7970520"/>
            <a:ext cx="1064896" cy="184666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zh-TW" altLang="en-US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***GLT 一般***</a:t>
            </a:r>
          </a:p>
        </p:txBody>
      </p:sp>
    </p:spTree>
    <p:extLst>
      <p:ext uri="{BB962C8B-B14F-4D97-AF65-F5344CB8AC3E}">
        <p14:creationId xmlns:p14="http://schemas.microsoft.com/office/powerpoint/2010/main" val="9630194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3476BE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05">
          <p15:clr>
            <a:srgbClr val="EA4335"/>
          </p15:clr>
        </p15:guide>
        <p15:guide id="2" orient="horz" pos="453">
          <p15:clr>
            <a:srgbClr val="EA4335"/>
          </p15:clr>
        </p15:guide>
        <p15:guide id="3" pos="7075">
          <p15:clr>
            <a:srgbClr val="EA4335"/>
          </p15:clr>
        </p15:guide>
        <p15:guide id="4" orient="horz" pos="38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5281D462-0BB7-43DF-BC2C-EEFB0D05173D}"/>
              </a:ext>
            </a:extLst>
          </p:cNvPr>
          <p:cNvGrpSpPr/>
          <p:nvPr/>
        </p:nvGrpSpPr>
        <p:grpSpPr>
          <a:xfrm>
            <a:off x="-4333" y="0"/>
            <a:ext cx="14634733" cy="8526700"/>
            <a:chOff x="-3611" y="0"/>
            <a:chExt cx="12195611" cy="7105583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8FA4B52-A618-4567-945C-79226DCA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2334"/>
              <a:ext cx="12192000" cy="6503249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77CFCB1-242A-4445-B03D-59A648F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"/>
            <a:stretch/>
          </p:blipFill>
          <p:spPr>
            <a:xfrm>
              <a:off x="-3170" y="0"/>
              <a:ext cx="12192000" cy="643909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2A73158-AE91-46BF-9DD1-2975454D5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08" r="73129" b="15598"/>
            <a:stretch/>
          </p:blipFill>
          <p:spPr>
            <a:xfrm>
              <a:off x="-3611" y="5836828"/>
              <a:ext cx="3276141" cy="602270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EF8A7A-0B9D-4ADB-AF30-7CEC8A2C593C}"/>
              </a:ext>
            </a:extLst>
          </p:cNvPr>
          <p:cNvSpPr txBox="1"/>
          <p:nvPr/>
        </p:nvSpPr>
        <p:spPr>
          <a:xfrm>
            <a:off x="678427" y="4331022"/>
            <a:ext cx="4322017" cy="265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</a:rPr>
              <a:t>漏洞的三大來源</a:t>
            </a:r>
            <a:endParaRPr lang="en-US" altLang="zh-TW" sz="3840" dirty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zh-TW" altLang="en-US" sz="3840" dirty="0">
                <a:solidFill>
                  <a:schemeClr val="bg1"/>
                </a:solidFill>
              </a:rPr>
              <a:t>開發防禦方法</a:t>
            </a:r>
            <a:endParaRPr lang="en-US" altLang="zh-TW" sz="3840" dirty="0">
              <a:solidFill>
                <a:schemeClr val="bg1"/>
              </a:solidFill>
            </a:endParaRPr>
          </a:p>
          <a:p>
            <a:pPr marL="685800" indent="-685800">
              <a:lnSpc>
                <a:spcPct val="150000"/>
              </a:lnSpc>
              <a:buClr>
                <a:schemeClr val="bg1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TW" sz="3840" dirty="0">
                <a:solidFill>
                  <a:schemeClr val="bg1"/>
                </a:solidFill>
              </a:rPr>
              <a:t>MSSQL</a:t>
            </a:r>
            <a:r>
              <a:rPr lang="zh-TW" altLang="en-US" sz="3840" dirty="0">
                <a:solidFill>
                  <a:schemeClr val="bg1"/>
                </a:solidFill>
              </a:rPr>
              <a:t>常見問題</a:t>
            </a:r>
          </a:p>
        </p:txBody>
      </p:sp>
    </p:spTree>
    <p:extLst>
      <p:ext uri="{BB962C8B-B14F-4D97-AF65-F5344CB8AC3E}">
        <p14:creationId xmlns:p14="http://schemas.microsoft.com/office/powerpoint/2010/main" val="4157236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7E68B-6E3E-5F35-3ABD-57830E08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754237E-5645-AB24-3CC1-D9CE85E0D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不要相信使用者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BA61440C-0B52-C460-7C24-628C0A810E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7BFE5-1621-CE75-A3BD-1920E327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4B3A2-9392-B261-3AB1-7A940042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863AFBE-E3E3-446A-92B6-3DDAE3314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謹慎使用正規表達式 </a:t>
            </a:r>
            <a:r>
              <a:rPr lang="en-US" altLang="zh-TW" dirty="0">
                <a:solidFill>
                  <a:schemeClr val="bg1"/>
                </a:solidFill>
              </a:rPr>
              <a:t>(Regex)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550B07E-D84A-7E0C-9F38-192801F499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E3D5DA-10B5-5269-0BAF-0C142C2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3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DAAE8-86A8-A160-71E9-E8B0479E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65F469A-78F9-B186-BFD9-8B0AD79EE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謹慎使用正規表達式 </a:t>
            </a:r>
            <a:r>
              <a:rPr lang="en-US" altLang="zh-TW" dirty="0">
                <a:solidFill>
                  <a:schemeClr val="bg1"/>
                </a:solidFill>
              </a:rPr>
              <a:t>(Regex)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B1FE243-A204-2221-CAFF-92C12A792C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DA141E-BE9B-21E1-CC81-BA03682E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2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65E91E-8F8B-BC8B-2650-30A4A2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FD63F8-DE85-2835-1834-2918F1E7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總結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85D21D-166B-5C9B-93E2-79336ADEF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3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03E75-2820-5FD9-E559-0047E420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4ABAADB-4F7D-4C95-736D-C7C109B4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漏洞的三種來源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FA932-BAD2-722E-EA30-21BF56738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5E2615-72E9-FA61-DF72-978670E9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" y="1395111"/>
            <a:ext cx="13111539" cy="588351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F3CB58-800F-EF8F-8B96-37D4E496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7980" y="6462961"/>
            <a:ext cx="1600423" cy="37152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EE44D17-EC55-F142-73A8-161CE5E06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243" y="6782932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FBA3C-B33F-34BF-3069-639B1D9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5941EBE-BA82-B3C6-70F7-4103AB775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622E0-CF04-8DC8-9BC4-302BB6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EB76F5-DC55-B7C6-8D4C-C041C93B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396386"/>
            <a:ext cx="13142976" cy="6223614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8FFA15-C635-9718-CEBF-3EBADC1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6912" y="7183403"/>
            <a:ext cx="132416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DE35F5-B126-1331-91C0-37F51B43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C6A830C-AAD7-2D85-6B88-D96097F0FB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9C5D8F-867D-85B8-F7BB-2BA2EC1B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B6751EB-EDEB-A28C-8278-E0EDAAF2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9" y="1397376"/>
            <a:ext cx="13242284" cy="6303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536ACBA-73F2-64F8-B61F-C57B685CB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128" y="1966250"/>
            <a:ext cx="6817910" cy="515313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7DEC260-37F8-439E-6B99-03FFCBD30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042" y="7300731"/>
            <a:ext cx="1324160" cy="40010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0C28F5-2F79-9B9A-028B-410FD2FE26BD}"/>
              </a:ext>
            </a:extLst>
          </p:cNvPr>
          <p:cNvSpPr txBox="1"/>
          <p:nvPr/>
        </p:nvSpPr>
        <p:spPr>
          <a:xfrm>
            <a:off x="8882572" y="2118167"/>
            <a:ext cx="4254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</a:rPr>
              <a:t>Collation Implementation Types</a:t>
            </a:r>
          </a:p>
          <a:p>
            <a:endParaRPr lang="zh-TW" alt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1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E3D28-6705-8979-2F1D-30392FF5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16BC5D-D058-9BB6-9C4B-A57E6DB2D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dirty="0">
                <a:solidFill>
                  <a:schemeClr val="bg1"/>
                </a:solidFill>
              </a:rPr>
              <a:t>不同 </a:t>
            </a:r>
            <a:r>
              <a:rPr lang="en-US" altLang="zh-TW" sz="3600" dirty="0">
                <a:solidFill>
                  <a:schemeClr val="bg1"/>
                </a:solidFill>
              </a:rPr>
              <a:t>Context </a:t>
            </a:r>
            <a:r>
              <a:rPr lang="zh-TW" altLang="en-US" sz="3600" dirty="0">
                <a:solidFill>
                  <a:schemeClr val="bg1"/>
                </a:solidFill>
              </a:rPr>
              <a:t>的相等就是不相等 </a:t>
            </a:r>
            <a:endParaRPr lang="zh-TW" altLang="en-US" sz="3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90215-73C1-8652-59AB-CFC94F72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C2271B-2EBB-9296-0495-9E3D8DD1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2" y="1388565"/>
            <a:ext cx="13017255" cy="6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355C1F-5085-4037-876B-2EB737DA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不同 </a:t>
            </a:r>
            <a:r>
              <a:rPr lang="en-US" altLang="zh-TW" dirty="0">
                <a:solidFill>
                  <a:schemeClr val="bg1"/>
                </a:solidFill>
              </a:rPr>
              <a:t>Context </a:t>
            </a:r>
            <a:r>
              <a:rPr lang="zh-TW" altLang="en-US" dirty="0">
                <a:solidFill>
                  <a:schemeClr val="bg1"/>
                </a:solidFill>
              </a:rPr>
              <a:t>的相等就是不相等 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3AECFCC-2CB5-4614-8DE5-BA9057BBF3D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修補方法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將敏感欄位改為 </a:t>
            </a:r>
            <a:r>
              <a:rPr lang="en-US" altLang="zh-TW" dirty="0">
                <a:solidFill>
                  <a:schemeClr val="bg1"/>
                </a:solidFill>
              </a:rPr>
              <a:t>`utf8mb4_bin` (Binary Collation)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程式碼端進行二次驗證。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F7CE34-85D5-479C-ACC0-4BAEA0BB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908A1-F0D9-08FF-F54D-91F1C021D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FA3EA7D-79AE-7BE2-81A9-8BFF40C46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你的字串正在被「取代」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15D65A-369E-9F59-184A-AD73D0B0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A33848E-0E6C-FD93-5D6B-3F8E318A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1402079"/>
            <a:ext cx="13142976" cy="62066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6DF7186-4F10-EBDC-5EAA-97038F68D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919" y="7046665"/>
            <a:ext cx="1255376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63155-3B4A-81D1-1C69-6A83FEF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34A93D-EE71-8188-520A-E87674795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你的字串正在被「取代」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0A449D-94D2-074B-BE14-49C65AC7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C08338-6262-8C93-DF1A-19809853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56" y="1384481"/>
            <a:ext cx="12362688" cy="65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4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35EBE-59A6-B5CF-FB0F-260542D3F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070D0D-E256-B5D8-10EF-292419FE28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Clean </a:t>
            </a:r>
            <a:r>
              <a:rPr lang="zh-TW" altLang="en-US" dirty="0">
                <a:solidFill>
                  <a:schemeClr val="bg1"/>
                </a:solidFill>
              </a:rPr>
              <a:t>不代表乾淨，</a:t>
            </a:r>
            <a:r>
              <a:rPr lang="en-US" altLang="zh-TW" dirty="0">
                <a:solidFill>
                  <a:schemeClr val="bg1"/>
                </a:solidFill>
              </a:rPr>
              <a:t>Join </a:t>
            </a:r>
            <a:r>
              <a:rPr lang="zh-TW" altLang="en-US" dirty="0">
                <a:solidFill>
                  <a:schemeClr val="bg1"/>
                </a:solidFill>
              </a:rPr>
              <a:t>不保證安全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2598404-E4AD-273A-1FD1-DBDFAA0340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755B40-403B-741B-45AD-AAED3B20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530"/>
            <a:ext cx="14630400" cy="7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rketing Newsletter">
  <a:themeElements>
    <a:clrScheme name="自訂 1">
      <a:dk1>
        <a:srgbClr val="3476BE"/>
      </a:dk1>
      <a:lt1>
        <a:srgbClr val="FFFFFF"/>
      </a:lt1>
      <a:dk2>
        <a:srgbClr val="181818"/>
      </a:dk2>
      <a:lt2>
        <a:srgbClr val="EFEFEF"/>
      </a:lt2>
      <a:accent1>
        <a:srgbClr val="E62310"/>
      </a:accent1>
      <a:accent2>
        <a:srgbClr val="F2F2F2"/>
      </a:accent2>
      <a:accent3>
        <a:srgbClr val="515151"/>
      </a:accent3>
      <a:accent4>
        <a:srgbClr val="FFC000"/>
      </a:accent4>
      <a:accent5>
        <a:srgbClr val="00B050"/>
      </a:accent5>
      <a:accent6>
        <a:srgbClr val="00B0F0"/>
      </a:accent6>
      <a:hlink>
        <a:srgbClr val="FFFFFF"/>
      </a:hlink>
      <a:folHlink>
        <a:srgbClr val="003D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623</Words>
  <Application>Microsoft Office PowerPoint</Application>
  <PresentationFormat>自訂</PresentationFormat>
  <Paragraphs>58</Paragraphs>
  <Slides>13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微軟正黑體</vt:lpstr>
      <vt:lpstr>標楷體</vt:lpstr>
      <vt:lpstr>Aptos</vt:lpstr>
      <vt:lpstr>Arial</vt:lpstr>
      <vt:lpstr>Assistant Light</vt:lpstr>
      <vt:lpstr>Calibri</vt:lpstr>
      <vt:lpstr>Nunito Sans</vt:lpstr>
      <vt:lpstr>Wingdings</vt:lpstr>
      <vt:lpstr>Office Theme</vt:lpstr>
      <vt:lpstr>Marketing Newsletter</vt:lpstr>
      <vt:lpstr>PowerPoint 簡報</vt:lpstr>
      <vt:lpstr>漏洞的三種來源</vt:lpstr>
      <vt:lpstr>不同 Context 的相等就是不相等 </vt:lpstr>
      <vt:lpstr>不同 Context 的相等就是不相等 </vt:lpstr>
      <vt:lpstr>不同 Context 的相等就是不相等 </vt:lpstr>
      <vt:lpstr>不同 Context 的相等就是不相等 </vt:lpstr>
      <vt:lpstr>你的字串正在被「取代」</vt:lpstr>
      <vt:lpstr>你的字串正在被「取代」</vt:lpstr>
      <vt:lpstr>Clean 不代表乾淨，Join 不保證安全</vt:lpstr>
      <vt:lpstr>不要相信使用者</vt:lpstr>
      <vt:lpstr>謹慎使用正規表達式 (Regex)</vt:lpstr>
      <vt:lpstr>謹慎使用正規表達式 (Regex)</vt:lpstr>
      <vt:lpstr>總結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Neil_yang(GLTTCL-楊祖豪)</cp:lastModifiedBy>
  <cp:revision>12</cp:revision>
  <dcterms:created xsi:type="dcterms:W3CDTF">2013-01-27T09:14:16Z</dcterms:created>
  <dcterms:modified xsi:type="dcterms:W3CDTF">2025-12-30T10:00:33Z</dcterms:modified>
  <cp:category/>
</cp:coreProperties>
</file>